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Times New Roman Condensed" charset="0"/>
      <p:regular r:id="rId13"/>
    </p:embeddedFont>
    <p:embeddedFont>
      <p:font typeface="Times New Roman Bold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BM Hanna" charset="-127"/>
      <p:regular r:id="rId19"/>
    </p:embeddedFont>
    <p:embeddedFont>
      <p:font typeface="Canva Sans Bold" charset="0"/>
      <p:regular r:id="rId20"/>
    </p:embeddedFont>
    <p:embeddedFont>
      <p:font typeface="Canva Sans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22" autoAdjust="0"/>
  </p:normalViewPr>
  <p:slideViewPr>
    <p:cSldViewPr>
      <p:cViewPr varScale="1">
        <p:scale>
          <a:sx n="49" d="100"/>
          <a:sy n="49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34.png"/><Relationship Id="rId4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9.png"/><Relationship Id="rId5" Type="http://schemas.openxmlformats.org/officeDocument/2006/relationships/image" Target="../media/image37.png"/><Relationship Id="rId10" Type="http://schemas.openxmlformats.org/officeDocument/2006/relationships/image" Target="../media/image45.svg"/><Relationship Id="rId4" Type="http://schemas.openxmlformats.org/officeDocument/2006/relationships/image" Target="../media/image57.svg"/><Relationship Id="rId9" Type="http://schemas.openxmlformats.org/officeDocument/2006/relationships/image" Target="../media/image29.png"/><Relationship Id="rId1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sv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3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27.svg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12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3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4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37.sv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28.png"/><Relationship Id="rId10" Type="http://schemas.openxmlformats.org/officeDocument/2006/relationships/image" Target="../media/image3.svg"/><Relationship Id="rId4" Type="http://schemas.openxmlformats.org/officeDocument/2006/relationships/image" Target="../media/image27.sv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31.png"/><Relationship Id="rId10" Type="http://schemas.openxmlformats.org/officeDocument/2006/relationships/image" Target="../media/image5.svg"/><Relationship Id="rId4" Type="http://schemas.openxmlformats.org/officeDocument/2006/relationships/image" Target="../media/image47.sv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08024" b="-10802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58270" y="1871484"/>
            <a:ext cx="13971460" cy="769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71"/>
              </a:lnSpc>
              <a:spcBef>
                <a:spcPct val="0"/>
              </a:spcBef>
            </a:pPr>
            <a:endParaRPr lang="ru-RU" sz="9600" dirty="0" smtClean="0">
              <a:solidFill>
                <a:srgbClr val="FFFFFF"/>
              </a:solidFill>
              <a:latin typeface="Times New Roman Condensed"/>
              <a:ea typeface="Times New Roman Condensed"/>
              <a:cs typeface="Times New Roman Condensed"/>
              <a:sym typeface="Times New Roman Condensed"/>
            </a:endParaRPr>
          </a:p>
          <a:p>
            <a:pPr marL="0" lvl="0" indent="0" algn="ctr">
              <a:lnSpc>
                <a:spcPts val="9971"/>
              </a:lnSpc>
              <a:spcBef>
                <a:spcPct val="0"/>
              </a:spcBef>
            </a:pPr>
            <a:r>
              <a:rPr lang="en-US" sz="9600" dirty="0" smtClean="0">
                <a:solidFill>
                  <a:srgbClr val="FFFFFF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П</a:t>
            </a:r>
            <a:r>
              <a:rPr lang="uk-UA" sz="9600" dirty="0" smtClean="0">
                <a:solidFill>
                  <a:srgbClr val="FFFFFF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ОРАДИ </a:t>
            </a:r>
            <a:r>
              <a:rPr lang="uk-UA" sz="9600" dirty="0">
                <a:solidFill>
                  <a:srgbClr val="FFFFFF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ДЛЯ БАТЬКІВ:</a:t>
            </a:r>
            <a:endParaRPr lang="en-US" sz="9600" dirty="0">
              <a:solidFill>
                <a:srgbClr val="FFFFFF"/>
              </a:solidFill>
              <a:latin typeface="Times New Roman Condensed"/>
              <a:ea typeface="Times New Roman Condensed"/>
              <a:cs typeface="Times New Roman Condensed"/>
              <a:sym typeface="Times New Roman Condensed"/>
            </a:endParaRPr>
          </a:p>
          <a:p>
            <a:pPr marL="0" lvl="0" indent="0" algn="ctr">
              <a:lnSpc>
                <a:spcPts val="9971"/>
              </a:lnSpc>
              <a:spcBef>
                <a:spcPct val="0"/>
              </a:spcBef>
            </a:pPr>
            <a:r>
              <a:rPr lang="uk-UA" sz="9600" dirty="0">
                <a:solidFill>
                  <a:srgbClr val="FFFFFF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ОРГАНІЗАЦІЯ ДИСТАНЦІЙНОГО НАВЧАННЯ</a:t>
            </a:r>
            <a:endParaRPr lang="en-US" sz="9600" u="none" strike="noStrike" dirty="0">
              <a:solidFill>
                <a:srgbClr val="FFFFFF"/>
              </a:solidFill>
              <a:latin typeface="Times New Roman Condensed"/>
              <a:ea typeface="Times New Roman Condensed"/>
              <a:cs typeface="Times New Roman Condensed"/>
              <a:sym typeface="Times New Roman Condensed"/>
            </a:endParaRPr>
          </a:p>
          <a:p>
            <a:pPr marL="0" lvl="0" indent="0" algn="ctr">
              <a:lnSpc>
                <a:spcPts val="9971"/>
              </a:lnSpc>
              <a:spcBef>
                <a:spcPct val="0"/>
              </a:spcBef>
            </a:pPr>
            <a:endParaRPr lang="en-US" sz="10279" u="none" strike="noStrike" dirty="0">
              <a:solidFill>
                <a:srgbClr val="FFFFFF"/>
              </a:solidFill>
              <a:latin typeface="Times New Roman Condensed"/>
              <a:ea typeface="Times New Roman Condensed"/>
              <a:cs typeface="Times New Roman Condensed"/>
              <a:sym typeface="Times New Roman Condense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8213" y="84455"/>
            <a:ext cx="3942269" cy="1866599"/>
          </a:xfrm>
          <a:custGeom>
            <a:avLst/>
            <a:gdLst/>
            <a:ahLst/>
            <a:cxnLst/>
            <a:rect l="l" t="t" r="r" b="b"/>
            <a:pathLst>
              <a:path w="4661842" h="3720998">
                <a:moveTo>
                  <a:pt x="0" y="0"/>
                </a:moveTo>
                <a:lnTo>
                  <a:pt x="4661842" y="0"/>
                </a:lnTo>
                <a:lnTo>
                  <a:pt x="4661842" y="3720998"/>
                </a:lnTo>
                <a:lnTo>
                  <a:pt x="0" y="37209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26312">
            <a:off x="-404259" y="5614270"/>
            <a:ext cx="5567259" cy="5118659"/>
          </a:xfrm>
          <a:custGeom>
            <a:avLst/>
            <a:gdLst/>
            <a:ahLst/>
            <a:cxnLst/>
            <a:rect l="l" t="t" r="r" b="b"/>
            <a:pathLst>
              <a:path w="7584413" h="6908710">
                <a:moveTo>
                  <a:pt x="0" y="0"/>
                </a:moveTo>
                <a:lnTo>
                  <a:pt x="7584413" y="0"/>
                </a:lnTo>
                <a:lnTo>
                  <a:pt x="7584413" y="6908710"/>
                </a:lnTo>
                <a:lnTo>
                  <a:pt x="0" y="690871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71326" y="84455"/>
            <a:ext cx="11345347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600" b="1" dirty="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ПАРАСКОВІЇВСЬКА СПЕЦІАЛЬНА ШКОЛА №40</a:t>
            </a:r>
          </a:p>
          <a:p>
            <a:pPr algn="ctr">
              <a:lnSpc>
                <a:spcPts val="5460"/>
              </a:lnSpc>
            </a:pPr>
            <a:r>
              <a:rPr lang="en-US" sz="3600" b="1" dirty="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ДОНЕЦЬКОЇ ОБЛАСНОЇ </a:t>
            </a:r>
            <a:r>
              <a:rPr lang="en-US" sz="3600" b="1" dirty="0" smtClean="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РАДИ</a:t>
            </a:r>
            <a:endParaRPr lang="ru-RU" sz="3600" b="1" dirty="0" smtClean="0">
              <a:solidFill>
                <a:srgbClr val="FFFFFF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460"/>
              </a:lnSpc>
            </a:pPr>
            <a:endParaRPr lang="ru-RU" sz="3600" b="1" dirty="0" smtClean="0">
              <a:solidFill>
                <a:srgbClr val="FFFFFF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460"/>
              </a:lnSpc>
            </a:pPr>
            <a:endParaRPr lang="en-US" sz="3600" b="1" dirty="0">
              <a:solidFill>
                <a:srgbClr val="FFFFFF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3870" y="389732"/>
            <a:ext cx="7320803" cy="9507536"/>
          </a:xfrm>
          <a:custGeom>
            <a:avLst/>
            <a:gdLst/>
            <a:ahLst/>
            <a:cxnLst/>
            <a:rect l="l" t="t" r="r" b="b"/>
            <a:pathLst>
              <a:path w="7320803" h="9507536">
                <a:moveTo>
                  <a:pt x="0" y="0"/>
                </a:moveTo>
                <a:lnTo>
                  <a:pt x="7320803" y="0"/>
                </a:lnTo>
                <a:lnTo>
                  <a:pt x="7320803" y="9507536"/>
                </a:lnTo>
                <a:lnTo>
                  <a:pt x="0" y="950753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55837">
            <a:off x="6716389" y="624673"/>
            <a:ext cx="2536569" cy="3461819"/>
          </a:xfrm>
          <a:custGeom>
            <a:avLst/>
            <a:gdLst/>
            <a:ahLst/>
            <a:cxnLst/>
            <a:rect l="l" t="t" r="r" b="b"/>
            <a:pathLst>
              <a:path w="2536569" h="3461819">
                <a:moveTo>
                  <a:pt x="0" y="0"/>
                </a:moveTo>
                <a:lnTo>
                  <a:pt x="2536569" y="0"/>
                </a:lnTo>
                <a:lnTo>
                  <a:pt x="2536569" y="3461819"/>
                </a:lnTo>
                <a:lnTo>
                  <a:pt x="0" y="346181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271139">
            <a:off x="1028984" y="792541"/>
            <a:ext cx="1715649" cy="2341456"/>
          </a:xfrm>
          <a:custGeom>
            <a:avLst/>
            <a:gdLst/>
            <a:ahLst/>
            <a:cxnLst/>
            <a:rect l="l" t="t" r="r" b="b"/>
            <a:pathLst>
              <a:path w="1715649" h="2341456">
                <a:moveTo>
                  <a:pt x="0" y="0"/>
                </a:moveTo>
                <a:lnTo>
                  <a:pt x="1715649" y="0"/>
                </a:lnTo>
                <a:lnTo>
                  <a:pt x="1715649" y="2341456"/>
                </a:lnTo>
                <a:lnTo>
                  <a:pt x="0" y="234145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640331" y="5257409"/>
            <a:ext cx="8618969" cy="4000891"/>
            <a:chOff x="0" y="0"/>
            <a:chExt cx="2270016" cy="10537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70016" cy="1053733"/>
            </a:xfrm>
            <a:custGeom>
              <a:avLst/>
              <a:gdLst/>
              <a:ahLst/>
              <a:cxnLst/>
              <a:rect l="l" t="t" r="r" b="b"/>
              <a:pathLst>
                <a:path w="2270016" h="1053733">
                  <a:moveTo>
                    <a:pt x="37726" y="0"/>
                  </a:moveTo>
                  <a:lnTo>
                    <a:pt x="2232290" y="0"/>
                  </a:lnTo>
                  <a:cubicBezTo>
                    <a:pt x="2242296" y="0"/>
                    <a:pt x="2251892" y="3975"/>
                    <a:pt x="2258967" y="11050"/>
                  </a:cubicBezTo>
                  <a:cubicBezTo>
                    <a:pt x="2266042" y="18125"/>
                    <a:pt x="2270016" y="27721"/>
                    <a:pt x="2270016" y="37726"/>
                  </a:cubicBezTo>
                  <a:lnTo>
                    <a:pt x="2270016" y="1016006"/>
                  </a:lnTo>
                  <a:cubicBezTo>
                    <a:pt x="2270016" y="1026012"/>
                    <a:pt x="2266042" y="1035608"/>
                    <a:pt x="2258967" y="1042683"/>
                  </a:cubicBezTo>
                  <a:cubicBezTo>
                    <a:pt x="2251892" y="1049758"/>
                    <a:pt x="2242296" y="1053733"/>
                    <a:pt x="2232290" y="1053733"/>
                  </a:cubicBezTo>
                  <a:lnTo>
                    <a:pt x="37726" y="1053733"/>
                  </a:lnTo>
                  <a:cubicBezTo>
                    <a:pt x="27721" y="1053733"/>
                    <a:pt x="18125" y="1049758"/>
                    <a:pt x="11050" y="1042683"/>
                  </a:cubicBezTo>
                  <a:cubicBezTo>
                    <a:pt x="3975" y="1035608"/>
                    <a:pt x="0" y="1026012"/>
                    <a:pt x="0" y="1016006"/>
                  </a:cubicBezTo>
                  <a:lnTo>
                    <a:pt x="0" y="37726"/>
                  </a:lnTo>
                  <a:cubicBezTo>
                    <a:pt x="0" y="27721"/>
                    <a:pt x="3975" y="18125"/>
                    <a:pt x="11050" y="11050"/>
                  </a:cubicBezTo>
                  <a:cubicBezTo>
                    <a:pt x="18125" y="3975"/>
                    <a:pt x="27721" y="0"/>
                    <a:pt x="37726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270016" cy="111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276508" y="1998458"/>
            <a:ext cx="10108770" cy="44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6"/>
              </a:lnSpc>
            </a:pPr>
            <a:r>
              <a:rPr lang="en-US" sz="7200" dirty="0">
                <a:solidFill>
                  <a:srgbClr val="FFFFFF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ПІКЛУЙТЕСЯ ПРО ЗДОРОВ’Я</a:t>
            </a:r>
          </a:p>
          <a:p>
            <a:pPr algn="ctr">
              <a:lnSpc>
                <a:spcPts val="9699"/>
              </a:lnSpc>
            </a:pPr>
            <a:r>
              <a:rPr lang="en-US" sz="9999" dirty="0">
                <a:solidFill>
                  <a:srgbClr val="FFFFFF"/>
                </a:solidFill>
                <a:latin typeface="BM Hanna"/>
                <a:ea typeface="BM Hanna"/>
                <a:cs typeface="BM Hanna"/>
                <a:sym typeface="BM Hanna"/>
              </a:rPr>
              <a:t> </a:t>
            </a:r>
          </a:p>
          <a:p>
            <a:pPr algn="ctr">
              <a:lnSpc>
                <a:spcPts val="9699"/>
              </a:lnSpc>
            </a:pPr>
            <a:endParaRPr lang="en-US" sz="9999" dirty="0">
              <a:solidFill>
                <a:srgbClr val="FFFFFF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44000" y="5810054"/>
            <a:ext cx="7889628" cy="466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49"/>
              </a:lnSpc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Слідкуйте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за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правильною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поставою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дитини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під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час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роботи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за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комп’ютером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.</a:t>
            </a:r>
          </a:p>
          <a:p>
            <a:pPr algn="just">
              <a:lnSpc>
                <a:spcPts val="5249"/>
              </a:lnSpc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Робіть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вправи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для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очей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та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розминки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під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час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перерв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.</a:t>
            </a:r>
          </a:p>
          <a:p>
            <a:pPr algn="just">
              <a:lnSpc>
                <a:spcPts val="5249"/>
              </a:lnSpc>
            </a:pPr>
            <a:endParaRPr lang="en-US" sz="3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5249"/>
              </a:lnSpc>
            </a:pPr>
            <a:endParaRPr lang="en-US" sz="3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93003" y="122249"/>
            <a:ext cx="4258558" cy="8717253"/>
          </a:xfrm>
          <a:custGeom>
            <a:avLst/>
            <a:gdLst/>
            <a:ahLst/>
            <a:cxnLst/>
            <a:rect l="l" t="t" r="r" b="b"/>
            <a:pathLst>
              <a:path w="6052259" h="9881239">
                <a:moveTo>
                  <a:pt x="0" y="0"/>
                </a:moveTo>
                <a:lnTo>
                  <a:pt x="6052259" y="0"/>
                </a:lnTo>
                <a:lnTo>
                  <a:pt x="6052259" y="9881239"/>
                </a:lnTo>
                <a:lnTo>
                  <a:pt x="0" y="988123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97725">
            <a:off x="13891738" y="289702"/>
            <a:ext cx="2739423" cy="3164289"/>
          </a:xfrm>
          <a:custGeom>
            <a:avLst/>
            <a:gdLst/>
            <a:ahLst/>
            <a:cxnLst/>
            <a:rect l="l" t="t" r="r" b="b"/>
            <a:pathLst>
              <a:path w="3472423" h="3873900">
                <a:moveTo>
                  <a:pt x="0" y="0"/>
                </a:moveTo>
                <a:lnTo>
                  <a:pt x="3472423" y="0"/>
                </a:lnTo>
                <a:lnTo>
                  <a:pt x="3472423" y="3873900"/>
                </a:lnTo>
                <a:lnTo>
                  <a:pt x="0" y="38739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42646" y="248453"/>
            <a:ext cx="2472665" cy="10075616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3442" y="4729809"/>
            <a:ext cx="4824835" cy="52905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2415758" y="4735252"/>
            <a:ext cx="4681473" cy="5290595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8" name="TextBox 8"/>
          <p:cNvSpPr txBox="1"/>
          <p:nvPr/>
        </p:nvSpPr>
        <p:spPr>
          <a:xfrm>
            <a:off x="3480008" y="2206430"/>
            <a:ext cx="12056522" cy="530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8"/>
              </a:lnSpc>
            </a:pPr>
            <a:r>
              <a:rPr lang="en-US" sz="7121" dirty="0">
                <a:solidFill>
                  <a:srgbClr val="FFFFFF"/>
                </a:solidFill>
                <a:latin typeface="BM Hanna"/>
                <a:ea typeface="BM Hanna"/>
                <a:cs typeface="BM Hanna"/>
                <a:sym typeface="BM Hanna"/>
              </a:rPr>
              <a:t> 📌 </a:t>
            </a:r>
            <a:r>
              <a:rPr lang="en-US" sz="7200" dirty="0">
                <a:solidFill>
                  <a:srgbClr val="FFFF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ПАМ’ЯТАЙТЕ: </a:t>
            </a:r>
            <a:r>
              <a:rPr lang="en-US" sz="6600" dirty="0">
                <a:solidFill>
                  <a:srgbClr val="FFFFFF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ДИСТАНЦІЙНЕ НАВЧАННЯ БУДЕ ЕФЕКТИВНИМ ЛИШЕ ЗА УМОВИ СПІВПРАЦІ ДИТИНИ, БАТЬКІВ</a:t>
            </a:r>
          </a:p>
          <a:p>
            <a:pPr algn="ctr">
              <a:lnSpc>
                <a:spcPts val="6908"/>
              </a:lnSpc>
            </a:pPr>
            <a:r>
              <a:rPr lang="en-US" sz="6600" dirty="0">
                <a:solidFill>
                  <a:srgbClr val="FFFFFF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 ТА ВЧИТЕЛІВ.</a:t>
            </a:r>
          </a:p>
        </p:txBody>
      </p:sp>
      <p:sp>
        <p:nvSpPr>
          <p:cNvPr id="9" name="Freeform 9"/>
          <p:cNvSpPr/>
          <p:nvPr/>
        </p:nvSpPr>
        <p:spPr>
          <a:xfrm>
            <a:off x="6228277" y="-110550"/>
            <a:ext cx="3144323" cy="2316980"/>
          </a:xfrm>
          <a:custGeom>
            <a:avLst/>
            <a:gdLst/>
            <a:ahLst/>
            <a:cxnLst/>
            <a:rect l="l" t="t" r="r" b="b"/>
            <a:pathLst>
              <a:path w="3279992" h="2618030">
                <a:moveTo>
                  <a:pt x="0" y="0"/>
                </a:moveTo>
                <a:lnTo>
                  <a:pt x="3279992" y="0"/>
                </a:lnTo>
                <a:lnTo>
                  <a:pt x="3279992" y="2618030"/>
                </a:lnTo>
                <a:lnTo>
                  <a:pt x="0" y="2618030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08024" b="-108024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>
          <a:xfrm>
            <a:off x="417047" y="23586"/>
            <a:ext cx="4447367" cy="4040809"/>
          </a:xfrm>
          <a:custGeom>
            <a:avLst/>
            <a:gdLst/>
            <a:ahLst/>
            <a:cxnLst/>
            <a:rect l="l" t="t" r="r" b="b"/>
            <a:pathLst>
              <a:path w="4910563" h="4437363">
                <a:moveTo>
                  <a:pt x="0" y="0"/>
                </a:moveTo>
                <a:lnTo>
                  <a:pt x="4910562" y="0"/>
                </a:lnTo>
                <a:lnTo>
                  <a:pt x="4910562" y="4437363"/>
                </a:lnTo>
                <a:lnTo>
                  <a:pt x="0" y="443736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949029" y="-85725"/>
            <a:ext cx="3921923" cy="3623823"/>
          </a:xfrm>
          <a:custGeom>
            <a:avLst/>
            <a:gdLst/>
            <a:ahLst/>
            <a:cxnLst/>
            <a:rect l="l" t="t" r="r" b="b"/>
            <a:pathLst>
              <a:path w="4910563" h="4437363">
                <a:moveTo>
                  <a:pt x="4910562" y="0"/>
                </a:moveTo>
                <a:lnTo>
                  <a:pt x="0" y="0"/>
                </a:lnTo>
                <a:lnTo>
                  <a:pt x="0" y="4437363"/>
                </a:lnTo>
                <a:lnTo>
                  <a:pt x="4910562" y="4437363"/>
                </a:lnTo>
                <a:lnTo>
                  <a:pt x="4910562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5" name="Freeform 5"/>
          <p:cNvSpPr/>
          <p:nvPr/>
        </p:nvSpPr>
        <p:spPr>
          <a:xfrm>
            <a:off x="737265" y="3538099"/>
            <a:ext cx="7227227" cy="3521631"/>
          </a:xfrm>
          <a:custGeom>
            <a:avLst/>
            <a:gdLst/>
            <a:ahLst/>
            <a:cxnLst/>
            <a:rect l="l" t="t" r="r" b="b"/>
            <a:pathLst>
              <a:path w="7227227" h="3521631">
                <a:moveTo>
                  <a:pt x="0" y="0"/>
                </a:moveTo>
                <a:lnTo>
                  <a:pt x="7227227" y="0"/>
                </a:lnTo>
                <a:lnTo>
                  <a:pt x="7227227" y="3521630"/>
                </a:lnTo>
                <a:lnTo>
                  <a:pt x="0" y="352163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14925" y="6800749"/>
            <a:ext cx="6769726" cy="3298703"/>
          </a:xfrm>
          <a:custGeom>
            <a:avLst/>
            <a:gdLst/>
            <a:ahLst/>
            <a:cxnLst/>
            <a:rect l="l" t="t" r="r" b="b"/>
            <a:pathLst>
              <a:path w="6769726" h="3298703">
                <a:moveTo>
                  <a:pt x="0" y="0"/>
                </a:moveTo>
                <a:lnTo>
                  <a:pt x="6769726" y="0"/>
                </a:lnTo>
                <a:lnTo>
                  <a:pt x="6769726" y="3298702"/>
                </a:lnTo>
                <a:lnTo>
                  <a:pt x="0" y="32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68511" y="3562122"/>
            <a:ext cx="7290889" cy="3357612"/>
          </a:xfrm>
          <a:custGeom>
            <a:avLst/>
            <a:gdLst/>
            <a:ahLst/>
            <a:cxnLst/>
            <a:rect l="l" t="t" r="r" b="b"/>
            <a:pathLst>
              <a:path w="6890621" h="3357612">
                <a:moveTo>
                  <a:pt x="0" y="0"/>
                </a:moveTo>
                <a:lnTo>
                  <a:pt x="6890621" y="0"/>
                </a:lnTo>
                <a:lnTo>
                  <a:pt x="6890621" y="3357612"/>
                </a:lnTo>
                <a:lnTo>
                  <a:pt x="0" y="335761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525035" y="2822786"/>
            <a:ext cx="810304" cy="1314652"/>
          </a:xfrm>
          <a:custGeom>
            <a:avLst/>
            <a:gdLst/>
            <a:ahLst/>
            <a:cxnLst/>
            <a:rect l="l" t="t" r="r" b="b"/>
            <a:pathLst>
              <a:path w="810304" h="1314652">
                <a:moveTo>
                  <a:pt x="0" y="0"/>
                </a:moveTo>
                <a:lnTo>
                  <a:pt x="810304" y="0"/>
                </a:lnTo>
                <a:lnTo>
                  <a:pt x="810304" y="1314653"/>
                </a:lnTo>
                <a:lnTo>
                  <a:pt x="0" y="131465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376789" y="5687091"/>
            <a:ext cx="810304" cy="1314652"/>
          </a:xfrm>
          <a:custGeom>
            <a:avLst/>
            <a:gdLst/>
            <a:ahLst/>
            <a:cxnLst/>
            <a:rect l="l" t="t" r="r" b="b"/>
            <a:pathLst>
              <a:path w="810304" h="1314652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507916" y="2656735"/>
            <a:ext cx="810304" cy="1314652"/>
          </a:xfrm>
          <a:custGeom>
            <a:avLst/>
            <a:gdLst/>
            <a:ahLst/>
            <a:cxnLst/>
            <a:rect l="l" t="t" r="r" b="b"/>
            <a:pathLst>
              <a:path w="810304" h="1314652">
                <a:moveTo>
                  <a:pt x="0" y="0"/>
                </a:moveTo>
                <a:lnTo>
                  <a:pt x="810304" y="0"/>
                </a:lnTo>
                <a:lnTo>
                  <a:pt x="810304" y="1314653"/>
                </a:lnTo>
                <a:lnTo>
                  <a:pt x="0" y="131465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659189" y="614670"/>
            <a:ext cx="8969623" cy="292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66"/>
              </a:lnSpc>
              <a:spcBef>
                <a:spcPct val="0"/>
              </a:spcBef>
            </a:pPr>
            <a:r>
              <a:rPr lang="en-US" sz="7800" dirty="0">
                <a:solidFill>
                  <a:srgbClr val="FFFFFF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СТВОРІТЬ УМОВИ ДЛЯ НАВЧАННЯ ДИТИНИ ВДОМА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2311" y="4062126"/>
            <a:ext cx="6169744" cy="282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8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ОБЛАДНАЙТЕ ЗРУЧНЕ РОБОЧЕ МІСЦЕ </a:t>
            </a:r>
          </a:p>
          <a:p>
            <a:pPr algn="ctr">
              <a:lnSpc>
                <a:spcPts val="4588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(СТІЛ, СТІЛЕЦЬ, ОСВІТЛЕННЯ).</a:t>
            </a:r>
          </a:p>
          <a:p>
            <a:pPr marL="0" lvl="0" indent="0" algn="ctr">
              <a:lnSpc>
                <a:spcPts val="3555"/>
              </a:lnSpc>
            </a:pPr>
            <a:endParaRPr lang="en-US" sz="352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86824" y="7669329"/>
            <a:ext cx="5432057" cy="169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ПРИБЕРІТЬ ЗАЙВІ ПОДРАЗНИКИ (ТЕЛЕВІЗОР,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ІГРАШКИ).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45011" y="4143375"/>
            <a:ext cx="645718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ПІДГОТУЙТЕ ЗОШИТИ, </a:t>
            </a:r>
          </a:p>
          <a:p>
            <a:pPr algn="ctr">
              <a:lnSpc>
                <a:spcPts val="454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ПІДРУЧНИКИ, РУЧКИ, НАВУШНИКИ, </a:t>
            </a:r>
          </a:p>
          <a:p>
            <a:pPr algn="ctr">
              <a:lnSpc>
                <a:spcPts val="4549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ЗАРЯДЖЕНИЙ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ПРИСТРІЙ</a:t>
            </a:r>
            <a:r>
              <a:rPr lang="en-US" sz="3499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04156" y="-1814"/>
            <a:ext cx="3750252" cy="2954990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1741813" y="2700438"/>
            <a:ext cx="5324686" cy="7252421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14400" y="2400300"/>
            <a:ext cx="10515600" cy="7653268"/>
            <a:chOff x="0" y="0"/>
            <a:chExt cx="2473914" cy="20156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65481" y="126332"/>
            <a:ext cx="4182229" cy="3115543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53695">
            <a:off x="9989879" y="-63801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19200" y="2620014"/>
            <a:ext cx="8490149" cy="3872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44"/>
              </a:lnSpc>
            </a:pPr>
            <a:r>
              <a:rPr lang="ru-RU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Вчить</a:t>
            </a: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 </a:t>
            </a:r>
            <a:r>
              <a:rPr lang="ru-RU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дитину</a:t>
            </a: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 </a:t>
            </a:r>
            <a:r>
              <a:rPr lang="ru-RU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дотримуватись</a:t>
            </a: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 режиму дня</a:t>
            </a:r>
            <a:endParaRPr lang="en-US" sz="7200" b="1" dirty="0">
              <a:solidFill>
                <a:srgbClr val="C00000"/>
              </a:solidFill>
              <a:latin typeface="Times New Roman" panose="02020603050405020304" pitchFamily="18" charset="0"/>
              <a:ea typeface="BM Hanna"/>
              <a:cs typeface="Times New Roman" panose="02020603050405020304" pitchFamily="18" charset="0"/>
              <a:sym typeface="BM Hanna"/>
            </a:endParaRPr>
          </a:p>
          <a:p>
            <a:pPr algn="l">
              <a:lnSpc>
                <a:spcPts val="9512"/>
              </a:lnSpc>
            </a:pPr>
            <a:endParaRPr lang="en-US" sz="7159" dirty="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5057775"/>
            <a:ext cx="10096500" cy="5873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76" lvl="1" indent="-345438" algn="just">
              <a:lnSpc>
                <a:spcPts val="4799"/>
              </a:lnSpc>
              <a:buFont typeface="Arial" pitchFamily="34" charset="0"/>
              <a:buChar char="•"/>
            </a:pP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Привчайте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свою </a:t>
            </a: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дитину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до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стало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го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графіка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підйому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уроків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відпочинку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та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харчування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  <a:p>
            <a:pPr marL="690876" lvl="1" indent="-345438" algn="just">
              <a:lnSpc>
                <a:spcPts val="4799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Перед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початком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занять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нагадайте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дитині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 своєчасне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підключення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до уроку.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  <a:p>
            <a:pPr marL="690876" lvl="1" indent="-345438" algn="just">
              <a:lnSpc>
                <a:spcPts val="4799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Слідкуйте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щоб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дитина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підключалась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до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всіх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уроків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  <a:p>
            <a:pPr marL="690876" lvl="1" indent="-345438" algn="just">
              <a:lnSpc>
                <a:spcPts val="4799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Забезпечте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рухову активність дитини під час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перерви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для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відпочинку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  <a:p>
            <a:pPr algn="just">
              <a:lnSpc>
                <a:spcPts val="3749"/>
              </a:lnSpc>
            </a:pPr>
            <a:endParaRPr lang="en-US" sz="31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749"/>
              </a:lnSpc>
            </a:pPr>
            <a:endParaRPr lang="en-US" sz="31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29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08024" b="-1080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53066" y="1190549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252895" y="1618133"/>
            <a:ext cx="8002332" cy="8046221"/>
          </a:xfrm>
          <a:custGeom>
            <a:avLst/>
            <a:gdLst/>
            <a:ahLst/>
            <a:cxnLst/>
            <a:rect l="l" t="t" r="r" b="b"/>
            <a:pathLst>
              <a:path w="8002332" h="8046221">
                <a:moveTo>
                  <a:pt x="0" y="0"/>
                </a:moveTo>
                <a:lnTo>
                  <a:pt x="8002332" y="0"/>
                </a:lnTo>
                <a:lnTo>
                  <a:pt x="8002332" y="8046221"/>
                </a:lnTo>
                <a:lnTo>
                  <a:pt x="0" y="804622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8" name="Freeform 8"/>
          <p:cNvSpPr/>
          <p:nvPr/>
        </p:nvSpPr>
        <p:spPr>
          <a:xfrm>
            <a:off x="15097572" y="0"/>
            <a:ext cx="2822724" cy="2962249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335786" y="7200900"/>
            <a:ext cx="3770614" cy="3116498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875991" y="2889712"/>
            <a:ext cx="8977681" cy="38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90"/>
              </a:lnSpc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ПІДТРИМУЙТЕ ДИСЦИПЛІНУ ПІД ЧАС ЗАНЯТЬ</a:t>
            </a:r>
          </a:p>
          <a:p>
            <a:pPr algn="ctr">
              <a:lnSpc>
                <a:spcPts val="9409"/>
              </a:lnSpc>
            </a:pPr>
            <a:endParaRPr lang="en-US" sz="7000" dirty="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002332" y="5465581"/>
            <a:ext cx="9984587" cy="407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4" lvl="1" indent="-388617" algn="just">
              <a:lnSpc>
                <a:spcPts val="5399"/>
              </a:lnSpc>
              <a:buFont typeface="Arial"/>
              <a:buChar char="•"/>
            </a:pP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Нагадуйте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599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дитині</a:t>
            </a:r>
            <a:r>
              <a:rPr lang="uk-UA" sz="3599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що слід</a:t>
            </a:r>
            <a:r>
              <a:rPr lang="en-US" sz="3599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бути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599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зосереджено</a:t>
            </a:r>
            <a:r>
              <a:rPr lang="uk-UA" sz="3599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ю</a:t>
            </a:r>
            <a:r>
              <a:rPr lang="en-US" sz="3599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uk-UA" sz="3599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і уважною </a:t>
            </a:r>
            <a:r>
              <a:rPr lang="en-US" sz="3599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</a:t>
            </a:r>
            <a:r>
              <a:rPr lang="en-US" sz="3599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уроці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  <a:p>
            <a:pPr marL="777234" lvl="1" indent="-388617" algn="just">
              <a:lnSpc>
                <a:spcPts val="5399"/>
              </a:lnSpc>
              <a:buFont typeface="Arial"/>
              <a:buChar char="•"/>
            </a:pP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Не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відволікайте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її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сторонніми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справами</a:t>
            </a:r>
            <a:r>
              <a:rPr lang="en-US" sz="3599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  <a:endParaRPr lang="uk-UA" sz="3599" dirty="0" smtClean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  <a:p>
            <a:pPr marL="777234" lvl="1" indent="-388617" algn="just">
              <a:lnSpc>
                <a:spcPts val="5399"/>
              </a:lnSpc>
              <a:buFont typeface="Arial"/>
              <a:buChar char="•"/>
            </a:pPr>
            <a:r>
              <a:rPr lang="uk-UA" sz="3599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uk-UA" sz="3599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Періодично </a:t>
            </a:r>
            <a:r>
              <a:rPr lang="uk-UA" sz="3599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повторуйте</a:t>
            </a:r>
            <a:r>
              <a:rPr lang="uk-UA" sz="3599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з нею правила поведінки під час дистанційного уроку .</a:t>
            </a:r>
            <a:endParaRPr lang="en-US" sz="3599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  <a:p>
            <a:pPr algn="just">
              <a:lnSpc>
                <a:spcPts val="4799"/>
              </a:lnSpc>
            </a:pPr>
            <a:endParaRPr lang="en-US" sz="35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50103" y="5876161"/>
            <a:ext cx="4545747" cy="4864126"/>
          </a:xfrm>
          <a:custGeom>
            <a:avLst/>
            <a:gdLst/>
            <a:ahLst/>
            <a:cxnLst/>
            <a:rect l="l" t="t" r="r" b="b"/>
            <a:pathLst>
              <a:path w="4545747" h="4864126">
                <a:moveTo>
                  <a:pt x="0" y="0"/>
                </a:moveTo>
                <a:lnTo>
                  <a:pt x="4545747" y="0"/>
                </a:lnTo>
                <a:lnTo>
                  <a:pt x="4545747" y="4864126"/>
                </a:lnTo>
                <a:lnTo>
                  <a:pt x="0" y="486412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Freeform 4"/>
          <p:cNvSpPr/>
          <p:nvPr/>
        </p:nvSpPr>
        <p:spPr>
          <a:xfrm rot="867707">
            <a:off x="-10478" y="461533"/>
            <a:ext cx="1697357" cy="3182681"/>
          </a:xfrm>
          <a:custGeom>
            <a:avLst/>
            <a:gdLst/>
            <a:ahLst/>
            <a:cxnLst/>
            <a:rect l="l" t="t" r="r" b="b"/>
            <a:pathLst>
              <a:path w="3978551" h="4438545">
                <a:moveTo>
                  <a:pt x="0" y="0"/>
                </a:moveTo>
                <a:lnTo>
                  <a:pt x="3978551" y="0"/>
                </a:lnTo>
                <a:lnTo>
                  <a:pt x="3978551" y="4438546"/>
                </a:lnTo>
                <a:lnTo>
                  <a:pt x="0" y="443854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68600" y="0"/>
            <a:ext cx="3048000" cy="3529203"/>
          </a:xfrm>
          <a:custGeom>
            <a:avLst/>
            <a:gdLst/>
            <a:ahLst/>
            <a:cxnLst/>
            <a:rect l="l" t="t" r="r" b="b"/>
            <a:pathLst>
              <a:path w="5081512" h="4444014">
                <a:moveTo>
                  <a:pt x="0" y="0"/>
                </a:moveTo>
                <a:lnTo>
                  <a:pt x="5081512" y="0"/>
                </a:lnTo>
                <a:lnTo>
                  <a:pt x="5081512" y="4444014"/>
                </a:lnTo>
                <a:lnTo>
                  <a:pt x="0" y="444401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81201" y="523928"/>
            <a:ext cx="14630400" cy="2449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5"/>
              </a:lnSpc>
            </a:pP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СПРИЯЙТЕ ТЕХНІЧНІЙ </a:t>
            </a:r>
            <a:r>
              <a:rPr lang="en-US" sz="5400" dirty="0" smtClean="0">
                <a:solidFill>
                  <a:srgbClr val="FFFFFF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ГОТОВНОСТІ</a:t>
            </a:r>
            <a:endParaRPr lang="uk-UA" sz="5400" dirty="0" smtClean="0">
              <a:solidFill>
                <a:srgbClr val="FFFFFF"/>
              </a:solidFill>
              <a:latin typeface="Times New Roman" panose="02020603050405020304" pitchFamily="18" charset="0"/>
              <a:ea typeface="BM Hanna"/>
              <a:cs typeface="Times New Roman" panose="02020603050405020304" pitchFamily="18" charset="0"/>
              <a:sym typeface="BM Hanna"/>
            </a:endParaRPr>
          </a:p>
          <a:p>
            <a:pPr algn="ctr">
              <a:lnSpc>
                <a:spcPts val="7565"/>
              </a:lnSpc>
            </a:pPr>
            <a:r>
              <a:rPr lang="uk-UA" sz="5400" dirty="0" smtClean="0">
                <a:solidFill>
                  <a:srgbClr val="FFFFFF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 ДО РОБОТИ НА УРОЦІ</a:t>
            </a:r>
            <a:endParaRPr lang="en-US" sz="5400" dirty="0">
              <a:solidFill>
                <a:srgbClr val="FFFFFF"/>
              </a:solidFill>
              <a:latin typeface="Times New Roman" panose="02020603050405020304" pitchFamily="18" charset="0"/>
              <a:ea typeface="BM Hanna"/>
              <a:cs typeface="Times New Roman" panose="02020603050405020304" pitchFamily="18" charset="0"/>
              <a:sym typeface="BM Hanna"/>
            </a:endParaRPr>
          </a:p>
          <a:p>
            <a:pPr algn="ctr">
              <a:lnSpc>
                <a:spcPts val="3879"/>
              </a:lnSpc>
            </a:pPr>
            <a:endParaRPr lang="en-US" sz="7799" dirty="0">
              <a:solidFill>
                <a:srgbClr val="FFFFFF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832477" y="2841869"/>
            <a:ext cx="6909487" cy="3366805"/>
          </a:xfrm>
          <a:custGeom>
            <a:avLst/>
            <a:gdLst/>
            <a:ahLst/>
            <a:cxnLst/>
            <a:rect l="l" t="t" r="r" b="b"/>
            <a:pathLst>
              <a:path w="6909487" h="3366805">
                <a:moveTo>
                  <a:pt x="0" y="0"/>
                </a:moveTo>
                <a:lnTo>
                  <a:pt x="6909488" y="0"/>
                </a:lnTo>
                <a:lnTo>
                  <a:pt x="6909488" y="3366805"/>
                </a:lnTo>
                <a:lnTo>
                  <a:pt x="0" y="336680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485277" y="2640233"/>
            <a:ext cx="6909487" cy="3366805"/>
          </a:xfrm>
          <a:custGeom>
            <a:avLst/>
            <a:gdLst/>
            <a:ahLst/>
            <a:cxnLst/>
            <a:rect l="l" t="t" r="r" b="b"/>
            <a:pathLst>
              <a:path w="6909487" h="3366805">
                <a:moveTo>
                  <a:pt x="0" y="0"/>
                </a:moveTo>
                <a:lnTo>
                  <a:pt x="6909487" y="0"/>
                </a:lnTo>
                <a:lnTo>
                  <a:pt x="6909487" y="3366804"/>
                </a:lnTo>
                <a:lnTo>
                  <a:pt x="0" y="3366804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388787" y="3306519"/>
            <a:ext cx="5790655" cy="260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2"/>
              </a:lnSpc>
            </a:pPr>
            <a:endParaRPr dirty="0"/>
          </a:p>
          <a:p>
            <a:pPr algn="ctr">
              <a:lnSpc>
                <a:spcPts val="4082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ПЕРЕВІРЯЙТЕ РОБОТУ КОМП’ЮТЕРА/</a:t>
            </a:r>
            <a:endParaRPr lang="uk-UA" sz="3600" b="1" dirty="0">
              <a:solidFill>
                <a:srgbClr val="000000"/>
              </a:solidFill>
              <a:latin typeface="Times New Roman" panose="02020603050405020304" pitchFamily="18" charset="0"/>
              <a:ea typeface="BM Hanna"/>
              <a:cs typeface="Times New Roman" panose="02020603050405020304" pitchFamily="18" charset="0"/>
              <a:sym typeface="BM Hanna"/>
            </a:endParaRPr>
          </a:p>
          <a:p>
            <a:pPr algn="ctr">
              <a:lnSpc>
                <a:spcPts val="4082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ПЛАНШЕТА.</a:t>
            </a:r>
          </a:p>
          <a:p>
            <a:pPr algn="ctr">
              <a:lnSpc>
                <a:spcPts val="4082"/>
              </a:lnSpc>
            </a:pPr>
            <a:endParaRPr lang="en-US" sz="4208" dirty="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426841" y="6542162"/>
            <a:ext cx="6909487" cy="3366805"/>
          </a:xfrm>
          <a:custGeom>
            <a:avLst/>
            <a:gdLst/>
            <a:ahLst/>
            <a:cxnLst/>
            <a:rect l="l" t="t" r="r" b="b"/>
            <a:pathLst>
              <a:path w="6909487" h="3366805">
                <a:moveTo>
                  <a:pt x="0" y="0"/>
                </a:moveTo>
                <a:lnTo>
                  <a:pt x="6909487" y="0"/>
                </a:lnTo>
                <a:lnTo>
                  <a:pt x="6909487" y="3366804"/>
                </a:lnTo>
                <a:lnTo>
                  <a:pt x="0" y="3366804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073631" y="7285213"/>
            <a:ext cx="5601727" cy="2813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2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ДОПОМОЖІТЬ ДИТИНІ УВІЙТИ В ПРОГРАМУ</a:t>
            </a:r>
          </a:p>
          <a:p>
            <a:pPr algn="ctr">
              <a:lnSpc>
                <a:spcPts val="3985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 (MEET, CLASSROOM).</a:t>
            </a:r>
          </a:p>
          <a:p>
            <a:pPr algn="ctr">
              <a:lnSpc>
                <a:spcPts val="4955"/>
              </a:lnSpc>
            </a:pPr>
            <a:endParaRPr lang="en-US" sz="4108" dirty="0">
              <a:solidFill>
                <a:srgbClr val="000000"/>
              </a:solidFill>
              <a:latin typeface="Times New Roman" panose="02020603050405020304" pitchFamily="18" charset="0"/>
              <a:ea typeface="BM Hanna"/>
              <a:cs typeface="Times New Roman" panose="02020603050405020304" pitchFamily="18" charset="0"/>
              <a:sym typeface="BM Hanna"/>
            </a:endParaRPr>
          </a:p>
          <a:p>
            <a:pPr algn="ctr">
              <a:lnSpc>
                <a:spcPts val="4955"/>
              </a:lnSpc>
            </a:pPr>
            <a:endParaRPr lang="en-US" sz="4108" dirty="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004128" y="3060228"/>
            <a:ext cx="5891456" cy="26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2"/>
              </a:lnSpc>
            </a:pPr>
            <a:endParaRPr dirty="0"/>
          </a:p>
          <a:p>
            <a:pPr algn="ctr">
              <a:lnSpc>
                <a:spcPts val="4082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ПЕРЕВІРТЕ СТАБІЛЬНІСТЬ ІНТЕРНЕТУ.</a:t>
            </a:r>
          </a:p>
          <a:p>
            <a:pPr algn="ctr">
              <a:lnSpc>
                <a:spcPts val="4082"/>
              </a:lnSpc>
            </a:pPr>
            <a:endParaRPr lang="en-US" sz="4208" dirty="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01678" y="5853992"/>
            <a:ext cx="4610530" cy="4483929"/>
          </a:xfrm>
          <a:custGeom>
            <a:avLst/>
            <a:gdLst/>
            <a:ahLst/>
            <a:cxnLst/>
            <a:rect l="l" t="t" r="r" b="b"/>
            <a:pathLst>
              <a:path w="4952068" h="4989489">
                <a:moveTo>
                  <a:pt x="0" y="0"/>
                </a:moveTo>
                <a:lnTo>
                  <a:pt x="4952068" y="0"/>
                </a:lnTo>
                <a:lnTo>
                  <a:pt x="4952068" y="4989489"/>
                </a:lnTo>
                <a:lnTo>
                  <a:pt x="0" y="4989489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384839" y="2214551"/>
            <a:ext cx="810304" cy="1314652"/>
          </a:xfrm>
          <a:custGeom>
            <a:avLst/>
            <a:gdLst/>
            <a:ahLst/>
            <a:cxnLst/>
            <a:rect l="l" t="t" r="r" b="b"/>
            <a:pathLst>
              <a:path w="810304" h="1314652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085280" y="2214551"/>
            <a:ext cx="810304" cy="1314652"/>
          </a:xfrm>
          <a:custGeom>
            <a:avLst/>
            <a:gdLst/>
            <a:ahLst/>
            <a:cxnLst/>
            <a:rect l="l" t="t" r="r" b="b"/>
            <a:pathLst>
              <a:path w="810304" h="1314652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044866" y="5884835"/>
            <a:ext cx="810304" cy="1314652"/>
          </a:xfrm>
          <a:custGeom>
            <a:avLst/>
            <a:gdLst/>
            <a:ahLst/>
            <a:cxnLst/>
            <a:rect l="l" t="t" r="r" b="b"/>
            <a:pathLst>
              <a:path w="810304" h="1314652">
                <a:moveTo>
                  <a:pt x="0" y="0"/>
                </a:moveTo>
                <a:lnTo>
                  <a:pt x="810304" y="0"/>
                </a:lnTo>
                <a:lnTo>
                  <a:pt x="810304" y="1314653"/>
                </a:lnTo>
                <a:lnTo>
                  <a:pt x="0" y="1314653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 rot="-559059">
            <a:off x="14646610" y="9800"/>
            <a:ext cx="3291343" cy="4592242"/>
          </a:xfrm>
          <a:custGeom>
            <a:avLst/>
            <a:gdLst/>
            <a:ahLst/>
            <a:cxnLst/>
            <a:rect l="l" t="t" r="r" b="b"/>
            <a:pathLst>
              <a:path w="4178322" h="5381913">
                <a:moveTo>
                  <a:pt x="0" y="0"/>
                </a:moveTo>
                <a:lnTo>
                  <a:pt x="4178322" y="0"/>
                </a:lnTo>
                <a:lnTo>
                  <a:pt x="4178322" y="5381913"/>
                </a:lnTo>
                <a:lnTo>
                  <a:pt x="0" y="538191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180" y="-28186"/>
            <a:ext cx="3471862" cy="2520099"/>
          </a:xfrm>
          <a:custGeom>
            <a:avLst/>
            <a:gdLst/>
            <a:ahLst/>
            <a:cxnLst/>
            <a:rect l="l" t="t" r="r" b="b"/>
            <a:pathLst>
              <a:path w="3951014" h="2794445">
                <a:moveTo>
                  <a:pt x="0" y="0"/>
                </a:moveTo>
                <a:lnTo>
                  <a:pt x="3951014" y="0"/>
                </a:lnTo>
                <a:lnTo>
                  <a:pt x="3951014" y="2794445"/>
                </a:lnTo>
                <a:lnTo>
                  <a:pt x="0" y="279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829427" y="3650943"/>
            <a:ext cx="7009322" cy="5579677"/>
            <a:chOff x="0" y="0"/>
            <a:chExt cx="1846077" cy="14695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6076" cy="1469545"/>
            </a:xfrm>
            <a:custGeom>
              <a:avLst/>
              <a:gdLst/>
              <a:ahLst/>
              <a:cxnLst/>
              <a:rect l="l" t="t" r="r" b="b"/>
              <a:pathLst>
                <a:path w="1846076" h="1469545">
                  <a:moveTo>
                    <a:pt x="46390" y="0"/>
                  </a:moveTo>
                  <a:lnTo>
                    <a:pt x="1799687" y="0"/>
                  </a:lnTo>
                  <a:cubicBezTo>
                    <a:pt x="1825307" y="0"/>
                    <a:pt x="1846076" y="20769"/>
                    <a:pt x="1846076" y="46390"/>
                  </a:cubicBezTo>
                  <a:lnTo>
                    <a:pt x="1846076" y="1423155"/>
                  </a:lnTo>
                  <a:cubicBezTo>
                    <a:pt x="1846076" y="1435458"/>
                    <a:pt x="1841189" y="1447258"/>
                    <a:pt x="1832489" y="1455957"/>
                  </a:cubicBezTo>
                  <a:cubicBezTo>
                    <a:pt x="1823789" y="1464657"/>
                    <a:pt x="1811990" y="1469545"/>
                    <a:pt x="1799687" y="1469545"/>
                  </a:cubicBezTo>
                  <a:lnTo>
                    <a:pt x="46390" y="1469545"/>
                  </a:lnTo>
                  <a:cubicBezTo>
                    <a:pt x="34086" y="1469545"/>
                    <a:pt x="22287" y="1464657"/>
                    <a:pt x="13587" y="1455957"/>
                  </a:cubicBezTo>
                  <a:cubicBezTo>
                    <a:pt x="4887" y="1447258"/>
                    <a:pt x="0" y="1435458"/>
                    <a:pt x="0" y="1423155"/>
                  </a:cubicBezTo>
                  <a:lnTo>
                    <a:pt x="0" y="46390"/>
                  </a:lnTo>
                  <a:cubicBezTo>
                    <a:pt x="0" y="20769"/>
                    <a:pt x="20769" y="0"/>
                    <a:pt x="46390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846077" cy="1526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4305299"/>
            <a:ext cx="7315200" cy="5579677"/>
            <a:chOff x="0" y="0"/>
            <a:chExt cx="1846077" cy="14695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46076" cy="1469545"/>
            </a:xfrm>
            <a:custGeom>
              <a:avLst/>
              <a:gdLst/>
              <a:ahLst/>
              <a:cxnLst/>
              <a:rect l="l" t="t" r="r" b="b"/>
              <a:pathLst>
                <a:path w="1846076" h="1469545">
                  <a:moveTo>
                    <a:pt x="46390" y="0"/>
                  </a:moveTo>
                  <a:lnTo>
                    <a:pt x="1799687" y="0"/>
                  </a:lnTo>
                  <a:cubicBezTo>
                    <a:pt x="1825307" y="0"/>
                    <a:pt x="1846076" y="20769"/>
                    <a:pt x="1846076" y="46390"/>
                  </a:cubicBezTo>
                  <a:lnTo>
                    <a:pt x="1846076" y="1423155"/>
                  </a:lnTo>
                  <a:cubicBezTo>
                    <a:pt x="1846076" y="1435458"/>
                    <a:pt x="1841189" y="1447258"/>
                    <a:pt x="1832489" y="1455957"/>
                  </a:cubicBezTo>
                  <a:cubicBezTo>
                    <a:pt x="1823789" y="1464657"/>
                    <a:pt x="1811990" y="1469545"/>
                    <a:pt x="1799687" y="1469545"/>
                  </a:cubicBezTo>
                  <a:lnTo>
                    <a:pt x="46390" y="1469545"/>
                  </a:lnTo>
                  <a:cubicBezTo>
                    <a:pt x="34086" y="1469545"/>
                    <a:pt x="22287" y="1464657"/>
                    <a:pt x="13587" y="1455957"/>
                  </a:cubicBezTo>
                  <a:cubicBezTo>
                    <a:pt x="4887" y="1447258"/>
                    <a:pt x="0" y="1435458"/>
                    <a:pt x="0" y="1423155"/>
                  </a:cubicBezTo>
                  <a:lnTo>
                    <a:pt x="0" y="46390"/>
                  </a:lnTo>
                  <a:cubicBezTo>
                    <a:pt x="0" y="20769"/>
                    <a:pt x="20769" y="0"/>
                    <a:pt x="46390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846077" cy="1526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9165771" y="-98590"/>
            <a:ext cx="3362985" cy="2684274"/>
          </a:xfrm>
          <a:custGeom>
            <a:avLst/>
            <a:gdLst/>
            <a:ahLst/>
            <a:cxnLst/>
            <a:rect l="l" t="t" r="r" b="b"/>
            <a:pathLst>
              <a:path w="3362985" h="2684274">
                <a:moveTo>
                  <a:pt x="3362986" y="0"/>
                </a:moveTo>
                <a:lnTo>
                  <a:pt x="0" y="0"/>
                </a:lnTo>
                <a:lnTo>
                  <a:pt x="0" y="2684274"/>
                </a:lnTo>
                <a:lnTo>
                  <a:pt x="3362986" y="2684274"/>
                </a:lnTo>
                <a:lnTo>
                  <a:pt x="3362986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24175" y="2131595"/>
            <a:ext cx="14018644" cy="115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9"/>
              </a:lnSpc>
            </a:pPr>
            <a:r>
              <a:rPr lang="en-US" sz="7200" dirty="0">
                <a:solidFill>
                  <a:srgbClr val="FFFFFF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ПОВЕДІНКА ПІД ЧАС УРОКУ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39928" y="3894749"/>
            <a:ext cx="5788315" cy="314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Поясніть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дитині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правила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:</a:t>
            </a:r>
            <a:endParaRPr lang="uk-UA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pPr algn="just">
              <a:lnSpc>
                <a:spcPts val="5249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-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ввімкнена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камера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вимкнений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мікрофон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без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потреби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слухати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вчителя</a:t>
            </a:r>
            <a:r>
              <a:rPr lang="uk-UA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;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pPr algn="just">
              <a:lnSpc>
                <a:spcPts val="3749"/>
              </a:lnSpc>
            </a:pPr>
            <a:endParaRPr lang="en-US" sz="3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220200" y="5333791"/>
            <a:ext cx="6705600" cy="4193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За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потреби</a:t>
            </a:r>
            <a:r>
              <a:rPr lang="uk-UA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,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перебувайте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поруч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,</a:t>
            </a:r>
            <a:r>
              <a:rPr lang="uk-UA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слідкуйте за роботою,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але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не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підказуйте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постійно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—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дайте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uk-UA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дитині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можливість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працювати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самостійно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.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pPr algn="just">
              <a:lnSpc>
                <a:spcPts val="6749"/>
              </a:lnSpc>
            </a:pPr>
            <a:endParaRPr lang="en-US" sz="3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104063" y="6177436"/>
            <a:ext cx="3471862" cy="4114800"/>
          </a:xfrm>
          <a:custGeom>
            <a:avLst/>
            <a:gdLst/>
            <a:ahLst/>
            <a:cxnLst/>
            <a:rect l="l" t="t" r="r" b="b"/>
            <a:pathLst>
              <a:path w="3471862" h="4114800">
                <a:moveTo>
                  <a:pt x="0" y="0"/>
                </a:moveTo>
                <a:lnTo>
                  <a:pt x="3471862" y="0"/>
                </a:lnTo>
                <a:lnTo>
                  <a:pt x="3471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5697199" y="7200900"/>
            <a:ext cx="2484495" cy="2921317"/>
          </a:xfrm>
          <a:custGeom>
            <a:avLst/>
            <a:gdLst/>
            <a:ahLst/>
            <a:cxnLst/>
            <a:rect l="l" t="t" r="r" b="b"/>
            <a:pathLst>
              <a:path w="3991436" h="3407689">
                <a:moveTo>
                  <a:pt x="3991436" y="0"/>
                </a:moveTo>
                <a:lnTo>
                  <a:pt x="0" y="0"/>
                </a:lnTo>
                <a:lnTo>
                  <a:pt x="0" y="3407689"/>
                </a:lnTo>
                <a:lnTo>
                  <a:pt x="3991436" y="3407689"/>
                </a:lnTo>
                <a:lnTo>
                  <a:pt x="3991436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08024" b="-1080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1377" y="1969709"/>
            <a:ext cx="10399794" cy="3173791"/>
            <a:chOff x="0" y="0"/>
            <a:chExt cx="3372755" cy="10078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72755" cy="1007838"/>
            </a:xfrm>
            <a:custGeom>
              <a:avLst/>
              <a:gdLst/>
              <a:ahLst/>
              <a:cxnLst/>
              <a:rect l="l" t="t" r="r" b="b"/>
              <a:pathLst>
                <a:path w="3372755" h="1007838">
                  <a:moveTo>
                    <a:pt x="25391" y="0"/>
                  </a:moveTo>
                  <a:lnTo>
                    <a:pt x="3347364" y="0"/>
                  </a:lnTo>
                  <a:cubicBezTo>
                    <a:pt x="3361387" y="0"/>
                    <a:pt x="3372755" y="11368"/>
                    <a:pt x="3372755" y="25391"/>
                  </a:cubicBezTo>
                  <a:lnTo>
                    <a:pt x="3372755" y="982446"/>
                  </a:lnTo>
                  <a:cubicBezTo>
                    <a:pt x="3372755" y="989180"/>
                    <a:pt x="3370080" y="995639"/>
                    <a:pt x="3365318" y="1000401"/>
                  </a:cubicBezTo>
                  <a:cubicBezTo>
                    <a:pt x="3360557" y="1005162"/>
                    <a:pt x="3354098" y="1007838"/>
                    <a:pt x="3347364" y="1007838"/>
                  </a:cubicBezTo>
                  <a:lnTo>
                    <a:pt x="25391" y="1007838"/>
                  </a:lnTo>
                  <a:cubicBezTo>
                    <a:pt x="11368" y="1007838"/>
                    <a:pt x="0" y="996470"/>
                    <a:pt x="0" y="982446"/>
                  </a:cubicBezTo>
                  <a:lnTo>
                    <a:pt x="0" y="25391"/>
                  </a:lnTo>
                  <a:cubicBezTo>
                    <a:pt x="0" y="11368"/>
                    <a:pt x="11368" y="0"/>
                    <a:pt x="25391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372755" cy="1064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24583" y="5481069"/>
            <a:ext cx="11082418" cy="2998293"/>
            <a:chOff x="0" y="0"/>
            <a:chExt cx="3372755" cy="10078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72755" cy="1007838"/>
            </a:xfrm>
            <a:custGeom>
              <a:avLst/>
              <a:gdLst/>
              <a:ahLst/>
              <a:cxnLst/>
              <a:rect l="l" t="t" r="r" b="b"/>
              <a:pathLst>
                <a:path w="3372755" h="1007838">
                  <a:moveTo>
                    <a:pt x="25391" y="0"/>
                  </a:moveTo>
                  <a:lnTo>
                    <a:pt x="3347364" y="0"/>
                  </a:lnTo>
                  <a:cubicBezTo>
                    <a:pt x="3361387" y="0"/>
                    <a:pt x="3372755" y="11368"/>
                    <a:pt x="3372755" y="25391"/>
                  </a:cubicBezTo>
                  <a:lnTo>
                    <a:pt x="3372755" y="982446"/>
                  </a:lnTo>
                  <a:cubicBezTo>
                    <a:pt x="3372755" y="989180"/>
                    <a:pt x="3370080" y="995639"/>
                    <a:pt x="3365318" y="1000401"/>
                  </a:cubicBezTo>
                  <a:cubicBezTo>
                    <a:pt x="3360557" y="1005162"/>
                    <a:pt x="3354098" y="1007838"/>
                    <a:pt x="3347364" y="1007838"/>
                  </a:cubicBezTo>
                  <a:lnTo>
                    <a:pt x="25391" y="1007838"/>
                  </a:lnTo>
                  <a:cubicBezTo>
                    <a:pt x="11368" y="1007838"/>
                    <a:pt x="0" y="996470"/>
                    <a:pt x="0" y="982446"/>
                  </a:cubicBezTo>
                  <a:lnTo>
                    <a:pt x="0" y="25391"/>
                  </a:lnTo>
                  <a:cubicBezTo>
                    <a:pt x="0" y="11368"/>
                    <a:pt x="11368" y="0"/>
                    <a:pt x="25391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372755" cy="1064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91378" y="2627898"/>
            <a:ext cx="10399793" cy="2480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2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ДОПОМАГАЙТЕ ДИТИНІ ВИКОНУВАТИ ЗАВДАННЯ, АЛЕ НЕ РОБІТЬ ЇХ ЗА НЕЇ.</a:t>
            </a:r>
          </a:p>
          <a:p>
            <a:pPr algn="l">
              <a:lnSpc>
                <a:spcPts val="9603"/>
              </a:lnSpc>
            </a:pPr>
            <a:endParaRPr lang="en-US" sz="5600" dirty="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391400" y="6133911"/>
            <a:ext cx="10657375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32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ЗА ПОТРЕБИ СПІЛКУЙТЕСЯ З УЧИТЕЛЕМ, УТОЧНЮЙТЕ НЕЗРОЗУМІЛІ МОМЕНТИ.</a:t>
            </a:r>
          </a:p>
          <a:p>
            <a:pPr algn="r">
              <a:lnSpc>
                <a:spcPts val="5432"/>
              </a:lnSpc>
            </a:pPr>
            <a:endParaRPr lang="en-US" sz="5600" dirty="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856199" y="4711899"/>
            <a:ext cx="4729158" cy="5232201"/>
          </a:xfrm>
          <a:custGeom>
            <a:avLst/>
            <a:gdLst/>
            <a:ahLst/>
            <a:cxnLst/>
            <a:rect l="l" t="t" r="r" b="b"/>
            <a:pathLst>
              <a:path w="4888650" h="5793956">
                <a:moveTo>
                  <a:pt x="0" y="0"/>
                </a:moveTo>
                <a:lnTo>
                  <a:pt x="4888651" y="0"/>
                </a:lnTo>
                <a:lnTo>
                  <a:pt x="4888651" y="5793956"/>
                </a:lnTo>
                <a:lnTo>
                  <a:pt x="0" y="579395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1301232" y="318233"/>
            <a:ext cx="5130568" cy="5162836"/>
          </a:xfrm>
          <a:custGeom>
            <a:avLst/>
            <a:gdLst/>
            <a:ahLst/>
            <a:cxnLst/>
            <a:rect l="l" t="t" r="r" b="b"/>
            <a:pathLst>
              <a:path w="5130568" h="5162836">
                <a:moveTo>
                  <a:pt x="5130569" y="0"/>
                </a:moveTo>
                <a:lnTo>
                  <a:pt x="0" y="0"/>
                </a:lnTo>
                <a:lnTo>
                  <a:pt x="0" y="5162836"/>
                </a:lnTo>
                <a:lnTo>
                  <a:pt x="5130569" y="5162836"/>
                </a:lnTo>
                <a:lnTo>
                  <a:pt x="5130569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9375592" y="741611"/>
            <a:ext cx="2431158" cy="1940506"/>
          </a:xfrm>
          <a:custGeom>
            <a:avLst/>
            <a:gdLst/>
            <a:ahLst/>
            <a:cxnLst/>
            <a:rect l="l" t="t" r="r" b="b"/>
            <a:pathLst>
              <a:path w="2431158" h="1940506">
                <a:moveTo>
                  <a:pt x="2431158" y="0"/>
                </a:moveTo>
                <a:lnTo>
                  <a:pt x="0" y="0"/>
                </a:lnTo>
                <a:lnTo>
                  <a:pt x="0" y="1940506"/>
                </a:lnTo>
                <a:lnTo>
                  <a:pt x="2431158" y="1940506"/>
                </a:lnTo>
                <a:lnTo>
                  <a:pt x="2431158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320776" y="4855333"/>
            <a:ext cx="2431158" cy="1940506"/>
          </a:xfrm>
          <a:custGeom>
            <a:avLst/>
            <a:gdLst/>
            <a:ahLst/>
            <a:cxnLst/>
            <a:rect l="l" t="t" r="r" b="b"/>
            <a:pathLst>
              <a:path w="2431158" h="1940506">
                <a:moveTo>
                  <a:pt x="0" y="0"/>
                </a:moveTo>
                <a:lnTo>
                  <a:pt x="2431158" y="0"/>
                </a:lnTo>
                <a:lnTo>
                  <a:pt x="2431158" y="1940507"/>
                </a:lnTo>
                <a:lnTo>
                  <a:pt x="0" y="194050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206386">
            <a:off x="-497969" y="6542953"/>
            <a:ext cx="3220645" cy="3539375"/>
          </a:xfrm>
          <a:custGeom>
            <a:avLst/>
            <a:gdLst/>
            <a:ahLst/>
            <a:cxnLst/>
            <a:rect l="l" t="t" r="r" b="b"/>
            <a:pathLst>
              <a:path w="3532423" h="3940837">
                <a:moveTo>
                  <a:pt x="0" y="0"/>
                </a:moveTo>
                <a:lnTo>
                  <a:pt x="3532423" y="0"/>
                </a:lnTo>
                <a:lnTo>
                  <a:pt x="3532423" y="3940837"/>
                </a:lnTo>
                <a:lnTo>
                  <a:pt x="0" y="394083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335000" y="7554396"/>
            <a:ext cx="2903489" cy="2619697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0" y="0"/>
                </a:moveTo>
                <a:lnTo>
                  <a:pt x="5440240" y="0"/>
                </a:lnTo>
                <a:lnTo>
                  <a:pt x="54402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08024" b="-1080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087675" y="165073"/>
            <a:ext cx="9393142" cy="9865952"/>
            <a:chOff x="0" y="0"/>
            <a:chExt cx="2473914" cy="25984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3914" cy="2598440"/>
            </a:xfrm>
            <a:custGeom>
              <a:avLst/>
              <a:gdLst/>
              <a:ahLst/>
              <a:cxnLst/>
              <a:rect l="l" t="t" r="r" b="b"/>
              <a:pathLst>
                <a:path w="2473914" h="2598440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2563823"/>
                  </a:lnTo>
                  <a:cubicBezTo>
                    <a:pt x="2473914" y="2582942"/>
                    <a:pt x="2458415" y="2598440"/>
                    <a:pt x="2439297" y="2598440"/>
                  </a:cubicBezTo>
                  <a:lnTo>
                    <a:pt x="34617" y="2598440"/>
                  </a:lnTo>
                  <a:cubicBezTo>
                    <a:pt x="15498" y="2598440"/>
                    <a:pt x="0" y="2582942"/>
                    <a:pt x="0" y="2563823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73914" cy="26555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504796" y="0"/>
            <a:ext cx="4432788" cy="4793493"/>
          </a:xfrm>
          <a:custGeom>
            <a:avLst/>
            <a:gdLst/>
            <a:ahLst/>
            <a:cxnLst/>
            <a:rect l="l" t="t" r="r" b="b"/>
            <a:pathLst>
              <a:path w="5252464" h="5620341">
                <a:moveTo>
                  <a:pt x="5252465" y="0"/>
                </a:moveTo>
                <a:lnTo>
                  <a:pt x="0" y="0"/>
                </a:lnTo>
                <a:lnTo>
                  <a:pt x="0" y="5620341"/>
                </a:lnTo>
                <a:lnTo>
                  <a:pt x="5252465" y="5620341"/>
                </a:lnTo>
                <a:lnTo>
                  <a:pt x="5252465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7" name="Freeform 7"/>
          <p:cNvSpPr/>
          <p:nvPr/>
        </p:nvSpPr>
        <p:spPr>
          <a:xfrm>
            <a:off x="8961354" y="7771466"/>
            <a:ext cx="6964446" cy="1785838"/>
          </a:xfrm>
          <a:custGeom>
            <a:avLst/>
            <a:gdLst/>
            <a:ahLst/>
            <a:cxnLst/>
            <a:rect l="l" t="t" r="r" b="b"/>
            <a:pathLst>
              <a:path w="7315200" h="1981754">
                <a:moveTo>
                  <a:pt x="0" y="0"/>
                </a:moveTo>
                <a:lnTo>
                  <a:pt x="7315200" y="0"/>
                </a:lnTo>
                <a:lnTo>
                  <a:pt x="7315200" y="1981754"/>
                </a:lnTo>
                <a:lnTo>
                  <a:pt x="0" y="198175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710039" y="4143838"/>
            <a:ext cx="6132898" cy="5887187"/>
          </a:xfrm>
          <a:custGeom>
            <a:avLst/>
            <a:gdLst/>
            <a:ahLst/>
            <a:cxnLst/>
            <a:rect l="l" t="t" r="r" b="b"/>
            <a:pathLst>
              <a:path w="7417778" h="8276460">
                <a:moveTo>
                  <a:pt x="7417778" y="0"/>
                </a:moveTo>
                <a:lnTo>
                  <a:pt x="0" y="0"/>
                </a:lnTo>
                <a:lnTo>
                  <a:pt x="0" y="8276460"/>
                </a:lnTo>
                <a:lnTo>
                  <a:pt x="7417778" y="8276460"/>
                </a:lnTo>
                <a:lnTo>
                  <a:pt x="7417778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4493098" y="1827287"/>
            <a:ext cx="2431158" cy="1940506"/>
          </a:xfrm>
          <a:custGeom>
            <a:avLst/>
            <a:gdLst/>
            <a:ahLst/>
            <a:cxnLst/>
            <a:rect l="l" t="t" r="r" b="b"/>
            <a:pathLst>
              <a:path w="2431158" h="1940506">
                <a:moveTo>
                  <a:pt x="2431159" y="0"/>
                </a:moveTo>
                <a:lnTo>
                  <a:pt x="0" y="0"/>
                </a:lnTo>
                <a:lnTo>
                  <a:pt x="0" y="1940507"/>
                </a:lnTo>
                <a:lnTo>
                  <a:pt x="2431159" y="1940507"/>
                </a:lnTo>
                <a:lnTo>
                  <a:pt x="2431159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1" name="TextBox 11"/>
          <p:cNvSpPr txBox="1"/>
          <p:nvPr/>
        </p:nvSpPr>
        <p:spPr>
          <a:xfrm>
            <a:off x="8182926" y="350007"/>
            <a:ext cx="9202641" cy="3731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99"/>
              </a:lnSpc>
            </a:pP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МОТИВУЙТЕ ДИТИНУ</a:t>
            </a:r>
          </a:p>
          <a:p>
            <a:pPr algn="l">
              <a:lnSpc>
                <a:spcPts val="9699"/>
              </a:lnSpc>
            </a:pPr>
            <a:endParaRPr lang="en-US" sz="9999" dirty="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471878" y="3797462"/>
            <a:ext cx="8485035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Хваліть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за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старання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та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маленькі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успіхи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.</a:t>
            </a:r>
          </a:p>
          <a:p>
            <a:pPr algn="just">
              <a:lnSpc>
                <a:spcPts val="3749"/>
              </a:lnSpc>
            </a:pPr>
            <a:endParaRPr lang="en-US" sz="3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71878" y="5081720"/>
            <a:ext cx="8485035" cy="4475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Пояснюйте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важливість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навчання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для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майбутнього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.</a:t>
            </a:r>
          </a:p>
          <a:p>
            <a:pPr algn="just">
              <a:lnSpc>
                <a:spcPts val="5249"/>
              </a:lnSpc>
            </a:pP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pPr algn="just">
              <a:lnSpc>
                <a:spcPts val="5249"/>
              </a:lnSpc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Нагадуйте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що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дистанційне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навчання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таке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ж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важливе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як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і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шкільне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.</a:t>
            </a:r>
          </a:p>
          <a:p>
            <a:pPr algn="just">
              <a:lnSpc>
                <a:spcPts val="5249"/>
              </a:lnSpc>
            </a:pPr>
            <a:endParaRPr lang="en-US" sz="3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749"/>
              </a:lnSpc>
            </a:pPr>
            <a:endParaRPr lang="en-US" sz="3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08024" b="-10802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22868" y="1238250"/>
            <a:ext cx="12242263" cy="376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9"/>
              </a:lnSpc>
            </a:pPr>
            <a:r>
              <a:rPr lang="en-US" sz="7200" dirty="0">
                <a:solidFill>
                  <a:srgbClr val="FFFFFF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БЕЗПЕКА </a:t>
            </a:r>
          </a:p>
          <a:p>
            <a:pPr algn="ctr">
              <a:lnSpc>
                <a:spcPts val="9699"/>
              </a:lnSpc>
            </a:pPr>
            <a:r>
              <a:rPr lang="en-US" sz="7200" dirty="0">
                <a:solidFill>
                  <a:srgbClr val="FFFFFF"/>
                </a:solidFill>
                <a:latin typeface="Times New Roman" panose="02020603050405020304" pitchFamily="18" charset="0"/>
                <a:ea typeface="BM Hanna"/>
                <a:cs typeface="Times New Roman" panose="02020603050405020304" pitchFamily="18" charset="0"/>
                <a:sym typeface="BM Hanna"/>
              </a:rPr>
              <a:t>В ІНТЕРНЕТІ</a:t>
            </a:r>
          </a:p>
          <a:p>
            <a:pPr algn="ctr">
              <a:lnSpc>
                <a:spcPts val="9699"/>
              </a:lnSpc>
            </a:pPr>
            <a:endParaRPr lang="en-US" sz="9999" dirty="0">
              <a:solidFill>
                <a:srgbClr val="FFFFFF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353787" y="4364386"/>
            <a:ext cx="7465126" cy="4893914"/>
            <a:chOff x="0" y="0"/>
            <a:chExt cx="1966124" cy="12889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6124" cy="1288932"/>
            </a:xfrm>
            <a:custGeom>
              <a:avLst/>
              <a:gdLst/>
              <a:ahLst/>
              <a:cxnLst/>
              <a:rect l="l" t="t" r="r" b="b"/>
              <a:pathLst>
                <a:path w="1966124" h="1288932">
                  <a:moveTo>
                    <a:pt x="43557" y="0"/>
                  </a:moveTo>
                  <a:lnTo>
                    <a:pt x="1922566" y="0"/>
                  </a:lnTo>
                  <a:cubicBezTo>
                    <a:pt x="1934118" y="0"/>
                    <a:pt x="1945197" y="4589"/>
                    <a:pt x="1953366" y="12758"/>
                  </a:cubicBezTo>
                  <a:cubicBezTo>
                    <a:pt x="1961535" y="20926"/>
                    <a:pt x="1966124" y="32005"/>
                    <a:pt x="1966124" y="43557"/>
                  </a:cubicBezTo>
                  <a:lnTo>
                    <a:pt x="1966124" y="1245375"/>
                  </a:lnTo>
                  <a:cubicBezTo>
                    <a:pt x="1966124" y="1256927"/>
                    <a:pt x="1961535" y="1268006"/>
                    <a:pt x="1953366" y="1276174"/>
                  </a:cubicBezTo>
                  <a:cubicBezTo>
                    <a:pt x="1945197" y="1284343"/>
                    <a:pt x="1934118" y="1288932"/>
                    <a:pt x="1922566" y="1288932"/>
                  </a:cubicBezTo>
                  <a:lnTo>
                    <a:pt x="43557" y="1288932"/>
                  </a:lnTo>
                  <a:cubicBezTo>
                    <a:pt x="32005" y="1288932"/>
                    <a:pt x="20926" y="1284343"/>
                    <a:pt x="12758" y="1276174"/>
                  </a:cubicBezTo>
                  <a:cubicBezTo>
                    <a:pt x="4589" y="1268006"/>
                    <a:pt x="0" y="1256927"/>
                    <a:pt x="0" y="1245375"/>
                  </a:cubicBezTo>
                  <a:lnTo>
                    <a:pt x="0" y="43557"/>
                  </a:lnTo>
                  <a:cubicBezTo>
                    <a:pt x="0" y="32005"/>
                    <a:pt x="4589" y="20926"/>
                    <a:pt x="12758" y="12758"/>
                  </a:cubicBezTo>
                  <a:cubicBezTo>
                    <a:pt x="20926" y="4589"/>
                    <a:pt x="32005" y="0"/>
                    <a:pt x="43557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966124" cy="1346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469087" y="4364386"/>
            <a:ext cx="7465126" cy="4893914"/>
            <a:chOff x="0" y="0"/>
            <a:chExt cx="1966124" cy="12889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66124" cy="1288932"/>
            </a:xfrm>
            <a:custGeom>
              <a:avLst/>
              <a:gdLst/>
              <a:ahLst/>
              <a:cxnLst/>
              <a:rect l="l" t="t" r="r" b="b"/>
              <a:pathLst>
                <a:path w="1966124" h="1288932">
                  <a:moveTo>
                    <a:pt x="43557" y="0"/>
                  </a:moveTo>
                  <a:lnTo>
                    <a:pt x="1922566" y="0"/>
                  </a:lnTo>
                  <a:cubicBezTo>
                    <a:pt x="1934118" y="0"/>
                    <a:pt x="1945197" y="4589"/>
                    <a:pt x="1953366" y="12758"/>
                  </a:cubicBezTo>
                  <a:cubicBezTo>
                    <a:pt x="1961535" y="20926"/>
                    <a:pt x="1966124" y="32005"/>
                    <a:pt x="1966124" y="43557"/>
                  </a:cubicBezTo>
                  <a:lnTo>
                    <a:pt x="1966124" y="1245375"/>
                  </a:lnTo>
                  <a:cubicBezTo>
                    <a:pt x="1966124" y="1256927"/>
                    <a:pt x="1961535" y="1268006"/>
                    <a:pt x="1953366" y="1276174"/>
                  </a:cubicBezTo>
                  <a:cubicBezTo>
                    <a:pt x="1945197" y="1284343"/>
                    <a:pt x="1934118" y="1288932"/>
                    <a:pt x="1922566" y="1288932"/>
                  </a:cubicBezTo>
                  <a:lnTo>
                    <a:pt x="43557" y="1288932"/>
                  </a:lnTo>
                  <a:cubicBezTo>
                    <a:pt x="32005" y="1288932"/>
                    <a:pt x="20926" y="1284343"/>
                    <a:pt x="12758" y="1276174"/>
                  </a:cubicBezTo>
                  <a:cubicBezTo>
                    <a:pt x="4589" y="1268006"/>
                    <a:pt x="0" y="1256927"/>
                    <a:pt x="0" y="1245375"/>
                  </a:cubicBezTo>
                  <a:lnTo>
                    <a:pt x="0" y="43557"/>
                  </a:lnTo>
                  <a:cubicBezTo>
                    <a:pt x="0" y="32005"/>
                    <a:pt x="4589" y="20926"/>
                    <a:pt x="12758" y="12758"/>
                  </a:cubicBezTo>
                  <a:cubicBezTo>
                    <a:pt x="20926" y="4589"/>
                    <a:pt x="32005" y="0"/>
                    <a:pt x="43557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966124" cy="1346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619978" y="113060"/>
            <a:ext cx="4559335" cy="4114800"/>
          </a:xfrm>
          <a:custGeom>
            <a:avLst/>
            <a:gdLst/>
            <a:ahLst/>
            <a:cxnLst/>
            <a:rect l="l" t="t" r="r" b="b"/>
            <a:pathLst>
              <a:path w="4559335" h="4114800">
                <a:moveTo>
                  <a:pt x="4559335" y="0"/>
                </a:moveTo>
                <a:lnTo>
                  <a:pt x="0" y="0"/>
                </a:lnTo>
                <a:lnTo>
                  <a:pt x="0" y="4114800"/>
                </a:lnTo>
                <a:lnTo>
                  <a:pt x="4559335" y="4114800"/>
                </a:lnTo>
                <a:lnTo>
                  <a:pt x="4559335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366920" y="6315363"/>
            <a:ext cx="4032504" cy="4114800"/>
          </a:xfrm>
          <a:custGeom>
            <a:avLst/>
            <a:gdLst/>
            <a:ahLst/>
            <a:cxnLst/>
            <a:rect l="l" t="t" r="r" b="b"/>
            <a:pathLst>
              <a:path w="4032504" h="4114800">
                <a:moveTo>
                  <a:pt x="4032504" y="0"/>
                </a:moveTo>
                <a:lnTo>
                  <a:pt x="0" y="0"/>
                </a:lnTo>
                <a:lnTo>
                  <a:pt x="0" y="4114800"/>
                </a:lnTo>
                <a:lnTo>
                  <a:pt x="4032504" y="4114800"/>
                </a:lnTo>
                <a:lnTo>
                  <a:pt x="4032504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487400" y="-49409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7" y="0"/>
                </a:lnTo>
                <a:lnTo>
                  <a:pt x="3897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57269" y="6566624"/>
            <a:ext cx="4288288" cy="3718562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76151" y="5130180"/>
            <a:ext cx="6995992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Контролюйте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використання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сторонніх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сайтів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і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додатків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.</a:t>
            </a:r>
          </a:p>
          <a:p>
            <a:pPr algn="just">
              <a:lnSpc>
                <a:spcPts val="3749"/>
              </a:lnSpc>
            </a:pPr>
            <a:endParaRPr lang="en-US" sz="3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763704" y="5130180"/>
            <a:ext cx="6947662" cy="228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Навчайте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дитину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дотримуватися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правил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онлайн-спілкування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.</a:t>
            </a:r>
          </a:p>
          <a:p>
            <a:pPr algn="just">
              <a:lnSpc>
                <a:spcPts val="3749"/>
              </a:lnSpc>
            </a:pPr>
            <a:endParaRPr lang="en-US" sz="3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749"/>
              </a:lnSpc>
            </a:pPr>
            <a:endParaRPr lang="en-US" sz="3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321</Words>
  <Application>Microsoft Office PowerPoint</Application>
  <PresentationFormat>Произвольный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Times New Roman Condensed</vt:lpstr>
      <vt:lpstr>Times New Roman Bold</vt:lpstr>
      <vt:lpstr>Calibri</vt:lpstr>
      <vt:lpstr>Times New Roman</vt:lpstr>
      <vt:lpstr>BM Hanna</vt:lpstr>
      <vt:lpstr>Canva Sans Bold</vt:lpstr>
      <vt:lpstr>Canva Sans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Education</dc:title>
  <cp:lastModifiedBy>windows 7</cp:lastModifiedBy>
  <cp:revision>22</cp:revision>
  <dcterms:created xsi:type="dcterms:W3CDTF">2006-08-16T00:00:00Z</dcterms:created>
  <dcterms:modified xsi:type="dcterms:W3CDTF">2025-08-04T19:43:32Z</dcterms:modified>
  <dc:identifier>DAGvGEHw_sc</dc:identifier>
</cp:coreProperties>
</file>